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401" r:id="rId3"/>
    <p:sldId id="400" r:id="rId4"/>
    <p:sldId id="419" r:id="rId5"/>
    <p:sldId id="402" r:id="rId6"/>
    <p:sldId id="395" r:id="rId7"/>
    <p:sldId id="403" r:id="rId8"/>
    <p:sldId id="414" r:id="rId9"/>
    <p:sldId id="415" r:id="rId10"/>
    <p:sldId id="416" r:id="rId11"/>
    <p:sldId id="404" r:id="rId12"/>
    <p:sldId id="408" r:id="rId13"/>
    <p:sldId id="281" r:id="rId14"/>
    <p:sldId id="409" r:id="rId15"/>
    <p:sldId id="374" r:id="rId16"/>
    <p:sldId id="272" r:id="rId17"/>
    <p:sldId id="418" r:id="rId18"/>
    <p:sldId id="343" r:id="rId19"/>
    <p:sldId id="336" r:id="rId20"/>
    <p:sldId id="417" r:id="rId21"/>
    <p:sldId id="410" r:id="rId22"/>
    <p:sldId id="260" r:id="rId23"/>
    <p:sldId id="411" r:id="rId24"/>
    <p:sldId id="412" r:id="rId25"/>
    <p:sldId id="413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65898" autoAdjust="0"/>
  </p:normalViewPr>
  <p:slideViewPr>
    <p:cSldViewPr>
      <p:cViewPr varScale="1">
        <p:scale>
          <a:sx n="71" d="100"/>
          <a:sy n="71" d="100"/>
        </p:scale>
        <p:origin x="-103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09/09/2014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66355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the</a:t>
            </a:r>
            <a:r>
              <a:rPr lang="en-US" baseline="0" dirty="0" smtClean="0"/>
              <a:t> motivation for using Serious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31924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goal of this paper is to evaluate if the use of provenance during a game analysis aids students to understand the underlying reasons for the game outcome.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goals of these experiments were to know if the provenance analysis is more efficient and effective than analyzing the game by re-watching the session, trying to observe if it has a higher identification rate of the cause-and-effect relations between the actions and their outcomes.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60141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SDM &amp; Prov Gathering</a:t>
            </a:r>
          </a:p>
          <a:p>
            <a:endParaRPr lang="en-US" noProof="0" dirty="0" smtClean="0"/>
          </a:p>
          <a:p>
            <a:r>
              <a:rPr lang="en-US" noProof="0" dirty="0" smtClean="0"/>
              <a:t>Briefly explain</a:t>
            </a:r>
            <a:r>
              <a:rPr lang="en-US" baseline="0" noProof="0" dirty="0" smtClean="0"/>
              <a:t> SDM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5289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7997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Para avaliar a nossa abordagem, rodamos um experimento onde estudantes viam um vídeo referente a uma sessão de jogo e respondiam a perguntas quanto a esse jogo. Parte dos estudantes tinha acesso ao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r>
              <a:rPr lang="pt-BR" dirty="0" smtClean="0"/>
              <a:t> e outra parte não. O intuito desse experimento era verificar o quanto a nossa abordagem auxilia no entendimento, em termos da precisão das respostas obtidas e da eficiência nessas respostas</a:t>
            </a:r>
          </a:p>
          <a:p>
            <a:endParaRPr lang="pt-BR" dirty="0" smtClean="0"/>
          </a:p>
          <a:p>
            <a:r>
              <a:rPr lang="pt-BR" dirty="0" err="1" smtClean="0"/>
              <a:t>Explicit</a:t>
            </a:r>
            <a:r>
              <a:rPr lang="pt-BR" dirty="0" smtClean="0"/>
              <a:t> </a:t>
            </a:r>
            <a:r>
              <a:rPr lang="pt-BR" dirty="0" err="1" smtClean="0"/>
              <a:t>say</a:t>
            </a:r>
            <a:r>
              <a:rPr lang="pt-BR" dirty="0" smtClean="0"/>
              <a:t> </a:t>
            </a:r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we</a:t>
            </a:r>
            <a:r>
              <a:rPr lang="pt-BR" dirty="0" smtClean="0"/>
              <a:t> </a:t>
            </a:r>
            <a:r>
              <a:rPr lang="pt-BR" dirty="0" err="1" smtClean="0"/>
              <a:t>choose</a:t>
            </a:r>
            <a:r>
              <a:rPr lang="pt-BR" baseline="0" dirty="0" smtClean="0"/>
              <a:t> to use a game </a:t>
            </a:r>
            <a:r>
              <a:rPr lang="pt-BR" baseline="0" dirty="0" err="1" smtClean="0"/>
              <a:t>session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video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instead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of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playing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the</a:t>
            </a:r>
            <a:r>
              <a:rPr lang="pt-BR" baseline="0" dirty="0" smtClean="0"/>
              <a:t> game </a:t>
            </a:r>
            <a:r>
              <a:rPr lang="pt-BR" baseline="0" dirty="0" err="1" smtClean="0"/>
              <a:t>due</a:t>
            </a:r>
            <a:r>
              <a:rPr lang="pt-BR" baseline="0" dirty="0" smtClean="0"/>
              <a:t> to time </a:t>
            </a:r>
            <a:r>
              <a:rPr lang="pt-BR" baseline="0" dirty="0" err="1" smtClean="0"/>
              <a:t>restraints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and</a:t>
            </a:r>
            <a:r>
              <a:rPr lang="pt-BR" baseline="0" dirty="0" smtClean="0"/>
              <a:t> to </a:t>
            </a:r>
            <a:r>
              <a:rPr lang="pt-BR" baseline="0" dirty="0" err="1" smtClean="0"/>
              <a:t>make</a:t>
            </a:r>
            <a:r>
              <a:rPr lang="pt-BR" baseline="0" dirty="0" smtClean="0"/>
              <a:t> a more </a:t>
            </a:r>
            <a:r>
              <a:rPr lang="pt-BR" baseline="0" dirty="0" err="1" smtClean="0"/>
              <a:t>controlled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experiment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otherwise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the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questionnaire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would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be</a:t>
            </a:r>
            <a:r>
              <a:rPr lang="pt-BR" baseline="0" dirty="0" smtClean="0"/>
              <a:t> too </a:t>
            </a:r>
            <a:r>
              <a:rPr lang="pt-BR" baseline="0" dirty="0" err="1" smtClean="0"/>
              <a:t>generic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and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would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not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able</a:t>
            </a:r>
            <a:r>
              <a:rPr lang="pt-BR" baseline="0" dirty="0" smtClean="0"/>
              <a:t> to </a:t>
            </a:r>
            <a:r>
              <a:rPr lang="pt-BR" baseline="0" dirty="0" err="1" smtClean="0"/>
              <a:t>tell</a:t>
            </a:r>
            <a:r>
              <a:rPr lang="pt-BR" baseline="0" dirty="0" smtClean="0"/>
              <a:t> us </a:t>
            </a:r>
            <a:r>
              <a:rPr lang="pt-BR" baseline="0" dirty="0" err="1" smtClean="0"/>
              <a:t>if</a:t>
            </a:r>
            <a:r>
              <a:rPr lang="pt-BR" baseline="0" dirty="0" smtClean="0"/>
              <a:t> it </a:t>
            </a:r>
            <a:r>
              <a:rPr lang="pt-BR" baseline="0" dirty="0" err="1" smtClean="0"/>
              <a:t>indeed</a:t>
            </a:r>
            <a:r>
              <a:rPr lang="pt-BR" baseline="0" dirty="0" smtClean="0"/>
              <a:t> is </a:t>
            </a:r>
            <a:r>
              <a:rPr lang="pt-BR" baseline="0" dirty="0" err="1" smtClean="0"/>
              <a:t>better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122555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Does Discipline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87917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o que os valores da tabela representa</a:t>
            </a:r>
          </a:p>
          <a:p>
            <a:r>
              <a:rPr lang="pt-BR" dirty="0" smtClean="0"/>
              <a:t>Média das notas atribuídas a cada questão do questionário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60725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 non-parametric tests because the results were not following</a:t>
            </a:r>
            <a:r>
              <a:rPr lang="en-US" baseline="0" dirty="0" smtClean="0"/>
              <a:t> a normal distribution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Ameaças</a:t>
            </a:r>
            <a:r>
              <a:rPr lang="en-US" dirty="0" smtClean="0"/>
              <a:t> </a:t>
            </a:r>
            <a:r>
              <a:rPr lang="en-US" dirty="0" err="1" smtClean="0"/>
              <a:t>Concretas</a:t>
            </a:r>
            <a:r>
              <a:rPr lang="en-US" dirty="0" smtClean="0"/>
              <a:t> do </a:t>
            </a:r>
            <a:r>
              <a:rPr lang="en-US" dirty="0" err="1" smtClean="0"/>
              <a:t>experimento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8780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why Serious Games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3906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of serious games for SE</a:t>
            </a:r>
          </a:p>
          <a:p>
            <a:r>
              <a:rPr lang="en-US" dirty="0" smtClean="0"/>
              <a:t>Say </a:t>
            </a:r>
            <a:r>
              <a:rPr lang="en-US" dirty="0" smtClean="0"/>
              <a:t>about</a:t>
            </a:r>
            <a:r>
              <a:rPr lang="en-US" baseline="0" dirty="0" smtClean="0"/>
              <a:t> existing serious games for teaching Software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508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the</a:t>
            </a:r>
            <a:r>
              <a:rPr lang="en-US" baseline="0" dirty="0" smtClean="0"/>
              <a:t> problem of analyzing the game </a:t>
            </a:r>
            <a:r>
              <a:rPr lang="en-US" baseline="0" dirty="0" smtClean="0"/>
              <a:t>outcome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Retrying a game N-times would consume too much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2818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In our </a:t>
            </a:r>
            <a:r>
              <a:rPr lang="en-US" noProof="0" dirty="0" smtClean="0"/>
              <a:t>previous work, we presented a</a:t>
            </a:r>
            <a:r>
              <a:rPr lang="en-US" baseline="0" noProof="0" dirty="0" smtClean="0"/>
              <a:t> conceptual framework called Provenance in Games, which maps elements from the provenance domain to games domain and also allows for gathering provenance information from a game session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2793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</a:t>
            </a:r>
          </a:p>
          <a:p>
            <a:r>
              <a:rPr lang="en-US" dirty="0" smtClean="0"/>
              <a:t>By</a:t>
            </a:r>
            <a:r>
              <a:rPr lang="en-US" baseline="0" dirty="0" smtClean="0"/>
              <a:t> its definition, Provenance refers to the documented history of an art object or the documentation of processes in a digital object’s life cycle</a:t>
            </a:r>
          </a:p>
          <a:p>
            <a:endParaRPr lang="en-US" dirty="0" smtClean="0"/>
          </a:p>
          <a:p>
            <a:r>
              <a:rPr lang="en-US" dirty="0" smtClean="0"/>
              <a:t>It</a:t>
            </a:r>
            <a:r>
              <a:rPr lang="en-US" baseline="0" dirty="0" smtClean="0"/>
              <a:t> uses a provenance graph to display the provenance information, which is a directed graph representing the causality relationships between the entities involved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Cake graph example, showing vertex types and relationships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4862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mapping from provenance to games.</a:t>
            </a:r>
          </a:p>
          <a:p>
            <a:r>
              <a:rPr lang="en-US" dirty="0" smtClean="0"/>
              <a:t>Entities were mapped to inanimate game objects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7720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Activities</a:t>
            </a:r>
            <a:r>
              <a:rPr lang="en-US" baseline="0" noProof="0" dirty="0" smtClean="0"/>
              <a:t> to actions and events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545572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And agents to game characters like NPCs</a:t>
            </a:r>
            <a:r>
              <a:rPr lang="en-US" baseline="0" noProof="0" dirty="0" smtClean="0"/>
              <a:t> and Players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3342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Reinforcing Software Engineering Learning Through Provenance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Entity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Activity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Events</a:t>
            </a:r>
          </a:p>
          <a:p>
            <a:r>
              <a:rPr lang="en-US" dirty="0" smtClean="0"/>
              <a:t>Agent</a:t>
            </a:r>
          </a:p>
          <a:p>
            <a:pPr lvl="1"/>
            <a:r>
              <a:rPr lang="en-US" dirty="0" smtClean="0"/>
              <a:t>NPCs</a:t>
            </a:r>
          </a:p>
          <a:p>
            <a:pPr lvl="1"/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Game Provenance for:</a:t>
            </a:r>
          </a:p>
          <a:p>
            <a:pPr lvl="1"/>
            <a:r>
              <a:rPr lang="en-US" dirty="0" smtClean="0"/>
              <a:t>Game Analysis</a:t>
            </a:r>
          </a:p>
          <a:p>
            <a:pPr lvl="2"/>
            <a:r>
              <a:rPr lang="en-US" dirty="0" smtClean="0"/>
              <a:t>More efficient?</a:t>
            </a:r>
          </a:p>
          <a:p>
            <a:pPr lvl="2"/>
            <a:r>
              <a:rPr lang="en-US" dirty="0" smtClean="0"/>
              <a:t>More effective?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Aiding Students</a:t>
            </a:r>
          </a:p>
          <a:p>
            <a:pPr lvl="2"/>
            <a:r>
              <a:rPr lang="en-US" dirty="0" smtClean="0"/>
              <a:t>Understand underlying reasons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3477" y="2895600"/>
            <a:ext cx="2834723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 descr="http://andreakihlstedt.com/wpsys/wp-content/uploads/2014/02/goal-setting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90376" y="1371600"/>
            <a:ext cx="1853624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Case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/>
              <a:t>SDM: A Software Engineering Serious Game</a:t>
            </a:r>
            <a:endParaRPr lang="en-US" sz="2800" b="1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8600" y="2443055"/>
            <a:ext cx="5029200" cy="380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486400" y="3581400"/>
            <a:ext cx="3429000" cy="237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257800" y="2688848"/>
            <a:ext cx="3810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Provenance Visualization</a:t>
            </a:r>
          </a:p>
          <a:p>
            <a:pPr algn="ctr"/>
            <a:r>
              <a:rPr lang="en-US" sz="2400" dirty="0" smtClean="0"/>
              <a:t>Prov Viewer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Case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Study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6410356" cy="4714908"/>
          </a:xfrm>
        </p:spPr>
        <p:txBody>
          <a:bodyPr>
            <a:normAutofit/>
          </a:bodyPr>
          <a:lstStyle/>
          <a:p>
            <a:r>
              <a:rPr lang="en-US" dirty="0" smtClean="0"/>
              <a:t>Research Questions:</a:t>
            </a:r>
          </a:p>
          <a:p>
            <a:pPr lvl="1"/>
            <a:r>
              <a:rPr lang="en-US" dirty="0" smtClean="0"/>
              <a:t>Provenance Analysis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/>
              <a:t>Is </a:t>
            </a:r>
            <a:r>
              <a:rPr lang="en-US" dirty="0" smtClean="0"/>
              <a:t>faster than only watching a replay of the game session? </a:t>
            </a:r>
            <a:endParaRPr lang="en-US" dirty="0" smtClean="0"/>
          </a:p>
          <a:p>
            <a:pPr marL="971550" lvl="1" indent="-457200">
              <a:buFont typeface="+mj-lt"/>
              <a:buAutoNum type="arabicPeriod"/>
            </a:pPr>
            <a:endParaRPr lang="en-US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/>
              <a:t>Is more accurate than only watching a replay of the game session? 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581400"/>
            <a:ext cx="1462974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Plan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90" y="2971800"/>
            <a:ext cx="817182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http://greensmoothierecipebook.com/wp-content/uploads/2013/04/Plan-De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907785"/>
            <a:ext cx="1905000" cy="19116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37 Volunteers</a:t>
            </a:r>
          </a:p>
          <a:p>
            <a:pPr lvl="1"/>
            <a:r>
              <a:rPr lang="en-US" dirty="0" smtClean="0"/>
              <a:t>5 dropped 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5229" y="3352800"/>
            <a:ext cx="719354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Questionnaire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457200">
            <a:normAutofit fontScale="55000" lnSpcReduction="20000"/>
          </a:bodyPr>
          <a:lstStyle/>
          <a:p>
            <a:r>
              <a:rPr lang="en-US" dirty="0" smtClean="0"/>
              <a:t>Question 1 : Starting Time</a:t>
            </a:r>
          </a:p>
          <a:p>
            <a:r>
              <a:rPr lang="en-US" dirty="0" smtClean="0"/>
              <a:t>Question 2: Experiment Group</a:t>
            </a:r>
          </a:p>
          <a:p>
            <a:endParaRPr lang="en-US" dirty="0" smtClean="0"/>
          </a:p>
          <a:p>
            <a:r>
              <a:rPr lang="en-US" dirty="0" smtClean="0"/>
              <a:t>Question 3: Reason for employee Arden quit his job</a:t>
            </a:r>
          </a:p>
          <a:p>
            <a:pPr lvl="1"/>
            <a:r>
              <a:rPr lang="en-US" dirty="0" smtClean="0"/>
              <a:t>Lack of payment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 4: One reason for employee Daniel to quit his job</a:t>
            </a:r>
          </a:p>
          <a:p>
            <a:pPr lvl="1"/>
            <a:r>
              <a:rPr lang="en-US" dirty="0" smtClean="0"/>
              <a:t>Lack of payment or </a:t>
            </a:r>
            <a:r>
              <a:rPr lang="en-US" u="sng" dirty="0" smtClean="0"/>
              <a:t>Overworking</a:t>
            </a:r>
          </a:p>
          <a:p>
            <a:pPr lvl="1"/>
            <a:endParaRPr lang="en-US" u="sng" dirty="0" smtClean="0"/>
          </a:p>
          <a:p>
            <a:r>
              <a:rPr lang="en-US" dirty="0" smtClean="0"/>
              <a:t>Question 5: Why employee </a:t>
            </a:r>
            <a:r>
              <a:rPr lang="en-US" dirty="0" err="1" smtClean="0"/>
              <a:t>Tornik</a:t>
            </a:r>
            <a:r>
              <a:rPr lang="en-US" dirty="0" smtClean="0"/>
              <a:t> made no progress during a period of time</a:t>
            </a:r>
          </a:p>
          <a:p>
            <a:pPr lvl="1"/>
            <a:r>
              <a:rPr lang="en-US" dirty="0" smtClean="0"/>
              <a:t>Lack of prototypes to validate requirements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 6: Why Daniel’s productivity had a sudden drop</a:t>
            </a:r>
          </a:p>
          <a:p>
            <a:pPr lvl="1"/>
            <a:r>
              <a:rPr lang="en-US" dirty="0" smtClean="0"/>
              <a:t>Negative influence from his manager</a:t>
            </a:r>
          </a:p>
          <a:p>
            <a:r>
              <a:rPr lang="en-US" dirty="0" smtClean="0"/>
              <a:t>Question 7: Most contributing factor that allowed the software to finish in time</a:t>
            </a:r>
          </a:p>
          <a:p>
            <a:pPr lvl="1"/>
            <a:r>
              <a:rPr lang="en-US" dirty="0" smtClean="0"/>
              <a:t>Negotiation for extended deadline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 8: The two most contributing factors that caused financial problems</a:t>
            </a:r>
          </a:p>
          <a:p>
            <a:pPr lvl="1"/>
            <a:r>
              <a:rPr lang="en-US" dirty="0" smtClean="0"/>
              <a:t>Hiring and staff training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 9: Which employee was idle during a certain period of time</a:t>
            </a:r>
          </a:p>
          <a:p>
            <a:pPr lvl="1"/>
            <a:r>
              <a:rPr lang="en-US" dirty="0" smtClean="0"/>
              <a:t>Arden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Question 10: End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599" y="4350588"/>
            <a:ext cx="1676401" cy="205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6203" y="1470850"/>
          <a:ext cx="8991597" cy="1600200"/>
        </p:xfrm>
        <a:graphic>
          <a:graphicData uri="http://schemas.openxmlformats.org/drawingml/2006/table">
            <a:tbl>
              <a:tblPr/>
              <a:tblGrid>
                <a:gridCol w="974094"/>
                <a:gridCol w="1872175"/>
                <a:gridCol w="753580"/>
                <a:gridCol w="753580"/>
                <a:gridCol w="753580"/>
                <a:gridCol w="530831"/>
                <a:gridCol w="753580"/>
                <a:gridCol w="753580"/>
                <a:gridCol w="753580"/>
                <a:gridCol w="1093017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Duration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With 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Standard</a:t>
                      </a:r>
                      <a:r>
                        <a:rPr lang="en-US" sz="1400" b="1" baseline="0" noProof="0" dirty="0" smtClean="0">
                          <a:latin typeface="Times New Roman"/>
                          <a:ea typeface="Calibri"/>
                          <a:cs typeface="Times New Roman"/>
                        </a:rPr>
                        <a:t> Deviation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Without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Prov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1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noProof="0" dirty="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noProof="0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noProof="0" dirty="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Standard</a:t>
                      </a:r>
                      <a:r>
                        <a:rPr lang="en-US" sz="1400" b="1" baseline="0" noProof="0" dirty="0" smtClean="0">
                          <a:latin typeface="Times New Roman"/>
                          <a:ea typeface="Calibri"/>
                          <a:cs typeface="Times New Roman"/>
                        </a:rPr>
                        <a:t> Deviation</a:t>
                      </a:r>
                      <a:endParaRPr lang="en-US" sz="1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noProof="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47800" y="3073107"/>
            <a:ext cx="6248400" cy="3403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Mann-Whitney Test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819334102"/>
              </p:ext>
            </p:extLst>
          </p:nvPr>
        </p:nvGraphicFramePr>
        <p:xfrm>
          <a:off x="190500" y="4916360"/>
          <a:ext cx="8763000" cy="1179640"/>
        </p:xfrm>
        <a:graphic>
          <a:graphicData uri="http://schemas.openxmlformats.org/drawingml/2006/table">
            <a:tbl>
              <a:tblPr/>
              <a:tblGrid>
                <a:gridCol w="965396"/>
                <a:gridCol w="1032566"/>
                <a:gridCol w="965396"/>
                <a:gridCol w="964488"/>
                <a:gridCol w="964488"/>
                <a:gridCol w="965396"/>
                <a:gridCol w="965396"/>
                <a:gridCol w="966304"/>
                <a:gridCol w="973570"/>
              </a:tblGrid>
              <a:tr h="30480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pt-BR" sz="2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noProof="0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Correctness</a:t>
                      </a:r>
                      <a:endParaRPr lang="en-US" sz="2400" b="1" noProof="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Time</a:t>
                      </a:r>
                      <a:endParaRPr lang="pt-BR" sz="2400" b="1" noProof="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Duration</a:t>
                      </a:r>
                      <a:endParaRPr lang="pt-BR" sz="2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</a:t>
                      </a:r>
                      <a:r>
                        <a:rPr lang="pt-BR" sz="1800" b="1" noProof="0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value</a:t>
                      </a:r>
                      <a:endParaRPr lang="pt-BR" sz="28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pt-BR" sz="2800" b="1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pt-BR" sz="28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28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8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pt-BR" sz="28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pt-BR" sz="28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pt-BR" sz="2800" b="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pt-BR" sz="2800" b="1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50746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507468"/>
            <a:ext cx="342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p-value &lt; α: Reject null Hypothesis</a:t>
            </a:r>
          </a:p>
        </p:txBody>
      </p:sp>
      <p:pic>
        <p:nvPicPr>
          <p:cNvPr id="6146" name="Picture 2" descr="http://www.permeative.com/blog/wp-content/uploads/2012/02/tracking-resul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905000"/>
            <a:ext cx="2628900" cy="197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600" dirty="0" smtClean="0"/>
              <a:t>Theoretical Classes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Knowledge</a:t>
            </a:r>
          </a:p>
          <a:p>
            <a:pPr>
              <a:buFont typeface="Arial" charset="0"/>
              <a:buChar char="•"/>
            </a:pPr>
            <a:endParaRPr lang="en-US" sz="2600" dirty="0" smtClean="0"/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Practical Work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Competence</a:t>
            </a:r>
          </a:p>
          <a:p>
            <a:pPr lvl="2">
              <a:buFont typeface="Wingdings" pitchFamily="2" charset="2"/>
              <a:buChar char="Ø"/>
            </a:pPr>
            <a:r>
              <a:rPr lang="en-US" sz="2200" dirty="0" smtClean="0"/>
              <a:t>Know how to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Performance</a:t>
            </a:r>
          </a:p>
          <a:p>
            <a:pPr lvl="2">
              <a:buFont typeface="Wingdings" pitchFamily="2" charset="2"/>
              <a:buChar char="Ø"/>
            </a:pPr>
            <a:r>
              <a:rPr lang="en-US" sz="2200" dirty="0" smtClean="0"/>
              <a:t>Show how to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7" name="Picture 2" descr="http://4.bp.blogspot.com/_uTQc5EdfyYg/SGD5Hj2zokI/AAAAAAAAAJ8/23WgWWUXAEw/S660/classroom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733800"/>
            <a:ext cx="4967288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faithmarietta.com/faithkorean/wp-content/uploads/2013/03/computer-class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524000"/>
            <a:ext cx="2743200" cy="21808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a1qa.com/blog/wp-content/uploads/2014/05/shutterstoc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4697730"/>
            <a:ext cx="2667000" cy="177926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Null hypothesis </a:t>
            </a:r>
            <a:r>
              <a:rPr lang="en-US" b="1" dirty="0" smtClean="0"/>
              <a:t>Rejected</a:t>
            </a:r>
            <a:endParaRPr lang="en-US" dirty="0" smtClean="0"/>
          </a:p>
          <a:p>
            <a:pPr lvl="1"/>
            <a:r>
              <a:rPr lang="en-US" dirty="0" smtClean="0"/>
              <a:t>Question </a:t>
            </a:r>
            <a:r>
              <a:rPr lang="en-US" dirty="0" smtClean="0"/>
              <a:t>3 </a:t>
            </a:r>
            <a:endParaRPr lang="en-US" dirty="0" smtClean="0"/>
          </a:p>
          <a:p>
            <a:pPr lvl="1"/>
            <a:r>
              <a:rPr lang="en-US" dirty="0" smtClean="0"/>
              <a:t>Questionnaire</a:t>
            </a:r>
            <a:r>
              <a:rPr lang="en-US" dirty="0" smtClean="0"/>
              <a:t> duration</a:t>
            </a:r>
            <a:endParaRPr lang="en-US" b="1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 smtClean="0"/>
              <a:t>from both groups are not statistically equal</a:t>
            </a:r>
          </a:p>
          <a:p>
            <a:pPr lvl="1"/>
            <a:r>
              <a:rPr lang="en-US" dirty="0" smtClean="0"/>
              <a:t>Provenance Group had better answer and is faster</a:t>
            </a:r>
          </a:p>
          <a:p>
            <a:pPr lvl="1"/>
            <a:endParaRPr lang="en-US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Question 9 almost rejected (</a:t>
            </a:r>
            <a:r>
              <a:rPr lang="pt-BR" sz="3200" dirty="0" smtClean="0">
                <a:latin typeface="Times New Roman"/>
                <a:ea typeface="Calibri"/>
                <a:cs typeface="Times New Roman"/>
              </a:rPr>
              <a:t>0.07 ~ 0.05)</a:t>
            </a:r>
          </a:p>
          <a:p>
            <a:pPr marL="742950" lvl="2" indent="-342900"/>
            <a:r>
              <a:rPr lang="en-US" dirty="0" smtClean="0"/>
              <a:t>Provenance Group had better results but were not statistically significant</a:t>
            </a:r>
          </a:p>
          <a:p>
            <a:pPr marL="742950" lvl="2" indent="-342900"/>
            <a:endParaRPr lang="en-US" dirty="0" smtClean="0"/>
          </a:p>
          <a:p>
            <a:r>
              <a:rPr lang="en-US" dirty="0" smtClean="0"/>
              <a:t>Other questions</a:t>
            </a:r>
          </a:p>
          <a:p>
            <a:pPr lvl="1"/>
            <a:r>
              <a:rPr lang="en-US" dirty="0" smtClean="0"/>
              <a:t>Not statistically significant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://blog.questionmark.com/wp-content/uploads/2013/05/validity-experiment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442" y="4572000"/>
            <a:ext cx="1134958" cy="1885950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to Validity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Internal</a:t>
            </a:r>
          </a:p>
          <a:p>
            <a:pPr lvl="1"/>
            <a:r>
              <a:rPr lang="en-US" dirty="0" smtClean="0"/>
              <a:t>Group Division</a:t>
            </a:r>
          </a:p>
          <a:p>
            <a:pPr lvl="2"/>
            <a:r>
              <a:rPr lang="en-US" dirty="0" smtClean="0"/>
              <a:t>Random</a:t>
            </a:r>
          </a:p>
          <a:p>
            <a:pPr lvl="1"/>
            <a:r>
              <a:rPr lang="en-US" dirty="0" smtClean="0"/>
              <a:t>Individual Perception</a:t>
            </a:r>
          </a:p>
          <a:p>
            <a:pPr lvl="1"/>
            <a:r>
              <a:rPr lang="en-US" dirty="0" smtClean="0"/>
              <a:t>Volunteers are more motivated</a:t>
            </a:r>
          </a:p>
          <a:p>
            <a:pPr lvl="1"/>
            <a:r>
              <a:rPr lang="en-US" dirty="0" smtClean="0"/>
              <a:t>First Contact with Game and Tool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Discrepancy in Experience</a:t>
            </a:r>
          </a:p>
          <a:p>
            <a:pPr lvl="2"/>
            <a:r>
              <a:rPr lang="en-US" dirty="0" smtClean="0"/>
              <a:t>Mitigated by being in the same semester and class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Construct</a:t>
            </a:r>
          </a:p>
          <a:p>
            <a:pPr lvl="1"/>
            <a:r>
              <a:rPr lang="en-US" dirty="0" smtClean="0"/>
              <a:t>Lack of Knowledge</a:t>
            </a:r>
          </a:p>
          <a:p>
            <a:pPr lvl="2"/>
            <a:r>
              <a:rPr lang="en-US" dirty="0" smtClean="0"/>
              <a:t>Mitigated by having 7 Questions exploring different aspects</a:t>
            </a:r>
          </a:p>
          <a:p>
            <a:pPr lvl="1"/>
            <a:r>
              <a:rPr lang="en-US" dirty="0" smtClean="0"/>
              <a:t>Duration</a:t>
            </a:r>
          </a:p>
          <a:p>
            <a:pPr lvl="2"/>
            <a:r>
              <a:rPr lang="en-US" dirty="0" smtClean="0"/>
              <a:t>Mitigated by controlling start and end time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  <a:p>
            <a:pPr lvl="1"/>
            <a:r>
              <a:rPr lang="en-US" dirty="0" smtClean="0"/>
              <a:t>Interpretation</a:t>
            </a:r>
          </a:p>
          <a:p>
            <a:pPr lvl="2"/>
            <a:r>
              <a:rPr lang="en-US" dirty="0" smtClean="0"/>
              <a:t>Mitigated by explaining Questionnaire</a:t>
            </a:r>
          </a:p>
          <a:p>
            <a:pPr lvl="1"/>
            <a:r>
              <a:rPr lang="en-US" dirty="0" smtClean="0"/>
              <a:t>Watched a video instead of playing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Presented new perspectives on Software Engineering learning process</a:t>
            </a:r>
          </a:p>
          <a:p>
            <a:pPr lvl="1"/>
            <a:r>
              <a:rPr lang="en-US" dirty="0" smtClean="0"/>
              <a:t>Game provenance </a:t>
            </a:r>
          </a:p>
          <a:p>
            <a:pPr lvl="2"/>
            <a:r>
              <a:rPr lang="en-US" dirty="0" smtClean="0"/>
              <a:t>Induce deeper analysis </a:t>
            </a:r>
          </a:p>
          <a:p>
            <a:pPr lvl="2"/>
            <a:r>
              <a:rPr lang="en-US" dirty="0" smtClean="0"/>
              <a:t>Induce discussions regarding the game session</a:t>
            </a:r>
          </a:p>
          <a:p>
            <a:pPr lvl="2"/>
            <a:r>
              <a:rPr lang="en-US" dirty="0" smtClean="0"/>
              <a:t>Identify Cause-and-Effect Relationships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Game Provenance can also help on: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Confirming the hypotheses formulated by students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Supporting tutors for a better guidance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Motivating practical exercises around some case studies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Extracting behavior patterns from individual sessions or groups of sessions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286000"/>
            <a:ext cx="144919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6410356" cy="47149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Provenance Analysis</a:t>
            </a:r>
          </a:p>
          <a:p>
            <a:pPr marL="514350" lvl="1" indent="0">
              <a:buNone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Is faster than only watching a replay of the game session? </a:t>
            </a:r>
          </a:p>
          <a:p>
            <a:pPr marL="971550" lvl="1" indent="-457200">
              <a:buFont typeface="Wingdings" pitchFamily="2" charset="2"/>
              <a:buChar char="Ø"/>
            </a:pPr>
            <a:r>
              <a:rPr lang="en-US" b="1" dirty="0" smtClean="0"/>
              <a:t>Yes</a:t>
            </a:r>
            <a:r>
              <a:rPr lang="en-US" dirty="0" smtClean="0"/>
              <a:t>, even when using the tool for the first </a:t>
            </a:r>
            <a:r>
              <a:rPr lang="en-US" dirty="0" smtClean="0"/>
              <a:t>time</a:t>
            </a:r>
            <a:endParaRPr lang="en-US" dirty="0" smtClean="0"/>
          </a:p>
          <a:p>
            <a:pPr marL="971550" lvl="1" indent="-457200">
              <a:buFont typeface="+mj-lt"/>
              <a:buAutoNum type="arabicPeriod"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Is more accurate than only watching a replay of the game session? </a:t>
            </a:r>
          </a:p>
          <a:p>
            <a:pPr marL="971550" lvl="1" indent="-457200">
              <a:buFont typeface="Wingdings" pitchFamily="2" charset="2"/>
              <a:buChar char="Ø"/>
            </a:pPr>
            <a:r>
              <a:rPr lang="en-US" b="1" dirty="0" smtClean="0"/>
              <a:t>Yes</a:t>
            </a:r>
            <a:r>
              <a:rPr lang="en-US" dirty="0" smtClean="0"/>
              <a:t>. It </a:t>
            </a:r>
            <a:r>
              <a:rPr lang="en-US" dirty="0" smtClean="0"/>
              <a:t>provided </a:t>
            </a:r>
            <a:r>
              <a:rPr lang="en-US" dirty="0" smtClean="0"/>
              <a:t>equal or more accurate </a:t>
            </a:r>
            <a:r>
              <a:rPr lang="en-US" dirty="0" smtClean="0"/>
              <a:t>answers in at least one case</a:t>
            </a:r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75778" name="Picture 2" descr="http://brunobuergi.yourmarketingsystem.net/files/2012/06/Goa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800600"/>
            <a:ext cx="2286000" cy="1634491"/>
          </a:xfrm>
          <a:prstGeom prst="rect">
            <a:avLst/>
          </a:prstGeom>
          <a:noFill/>
        </p:spPr>
      </p:pic>
      <p:pic>
        <p:nvPicPr>
          <p:cNvPr id="75780" name="Picture 4" descr="http://www.magicalmaths.org/wp-content/uploads/2012/11/conclusion-introduction-starter-plenary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362200"/>
            <a:ext cx="2116015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projetoseti.com.br/wp-content/uploads/2012/01/coaching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4383" y="4343400"/>
            <a:ext cx="2549617" cy="20304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</a:p>
          <a:p>
            <a:pPr lvl="1"/>
            <a:r>
              <a:rPr lang="en-US" dirty="0" smtClean="0"/>
              <a:t>Layouts</a:t>
            </a:r>
          </a:p>
          <a:p>
            <a:pPr lvl="1"/>
            <a:r>
              <a:rPr lang="en-US" dirty="0" smtClean="0"/>
              <a:t>Inference</a:t>
            </a:r>
          </a:p>
          <a:p>
            <a:endParaRPr lang="en-US" dirty="0" smtClean="0"/>
          </a:p>
          <a:p>
            <a:r>
              <a:rPr lang="en-US" dirty="0" smtClean="0"/>
              <a:t>Game module for Provenance Gathering</a:t>
            </a:r>
          </a:p>
          <a:p>
            <a:pPr lvl="1"/>
            <a:r>
              <a:rPr lang="en-US" dirty="0" smtClean="0"/>
              <a:t>Easier integration with other games</a:t>
            </a:r>
          </a:p>
          <a:p>
            <a:endParaRPr lang="en-US" dirty="0" smtClean="0"/>
          </a:p>
          <a:p>
            <a:r>
              <a:rPr lang="en-US" dirty="0" smtClean="0"/>
              <a:t>More Experiments!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73730" name="Picture 2" descr="http://aremorch.com/wp-content/uploads/2011/04/tod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447800"/>
            <a:ext cx="2514600" cy="2223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Reinforcing Software Engineering Learning Through Provenance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Games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Fun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Enjoyment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Involving	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Play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Motivating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Goals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Learning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Feedback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10" name="Picture 2" descr="http://images.clipartof.com/small/439904-Royalty-Free-RF-Clip-Art-Illustration-Of-A-Cartoon-Addicted-Man-Playing-Games-On-A-Compu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2038350"/>
            <a:ext cx="41624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Serious Games </a:t>
            </a:r>
            <a:br>
              <a:rPr lang="en-US" dirty="0" smtClean="0"/>
            </a:br>
            <a:r>
              <a:rPr lang="en-US" dirty="0" smtClean="0"/>
              <a:t>Software Engineering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371600" y="1981200"/>
            <a:ext cx="3098800" cy="2089150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1905000"/>
            <a:ext cx="3078163" cy="23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61075" y="4540250"/>
            <a:ext cx="25812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037" y="4252913"/>
            <a:ext cx="26384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086600" y="4262438"/>
            <a:ext cx="11604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dirty="0">
                <a:solidFill>
                  <a:schemeClr val="tx1"/>
                </a:solidFill>
              </a:rPr>
              <a:t>JEEES</a:t>
            </a: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8005762" y="1905000"/>
            <a:ext cx="7127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dirty="0">
                <a:solidFill>
                  <a:schemeClr val="tx1"/>
                </a:solidFill>
              </a:rPr>
              <a:t>TIM</a:t>
            </a: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300037" y="3959225"/>
            <a:ext cx="15367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dirty="0">
                <a:solidFill>
                  <a:schemeClr val="tx1"/>
                </a:solidFill>
              </a:rPr>
              <a:t>SIMULES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000" y="4648200"/>
            <a:ext cx="23241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4338637" y="4262438"/>
            <a:ext cx="7667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dirty="0" err="1">
                <a:solidFill>
                  <a:schemeClr val="tx1"/>
                </a:solidFill>
              </a:rPr>
              <a:t>PnP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609600" y="1976438"/>
            <a:ext cx="11414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dirty="0">
                <a:solidFill>
                  <a:schemeClr val="tx1"/>
                </a:solidFill>
              </a:rPr>
              <a:t>SIMSE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Bloody Hell! Why did this happen!?</a:t>
            </a:r>
          </a:p>
          <a:p>
            <a:pPr lvl="1"/>
            <a:r>
              <a:rPr lang="en-US" dirty="0" smtClean="0"/>
              <a:t>How!</a:t>
            </a:r>
          </a:p>
          <a:p>
            <a:pPr lvl="1"/>
            <a:r>
              <a:rPr lang="en-US" dirty="0" smtClean="0"/>
              <a:t>Why!?</a:t>
            </a:r>
          </a:p>
          <a:p>
            <a:pPr lvl="1"/>
            <a:r>
              <a:rPr lang="en-US" dirty="0" smtClean="0"/>
              <a:t>Impossible</a:t>
            </a:r>
            <a:r>
              <a:rPr lang="en-US" dirty="0" smtClean="0"/>
              <a:t>!!!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have I done wrong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Did I make a mistake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How to analyze it? </a:t>
            </a:r>
          </a:p>
          <a:p>
            <a:pPr lvl="1"/>
            <a:r>
              <a:rPr lang="en-US" dirty="0" smtClean="0"/>
              <a:t>Retry the game?</a:t>
            </a:r>
          </a:p>
          <a:p>
            <a:pPr lvl="1"/>
            <a:r>
              <a:rPr lang="en-US" dirty="0" smtClean="0"/>
              <a:t>Watch a </a:t>
            </a:r>
            <a:r>
              <a:rPr lang="en-US" dirty="0" smtClean="0"/>
              <a:t>video?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209800"/>
            <a:ext cx="914400" cy="130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sandrabaptist.com/wp-content/uploads/2013/04/Cause-Effec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048000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 in Games</a:t>
            </a:r>
          </a:p>
          <a:p>
            <a:pPr lvl="1"/>
            <a:r>
              <a:rPr lang="en-US" dirty="0" smtClean="0"/>
              <a:t>Conceptual Framework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Map Domains</a:t>
            </a:r>
          </a:p>
          <a:p>
            <a:pPr lvl="2"/>
            <a:r>
              <a:rPr lang="en-US" dirty="0" smtClean="0"/>
              <a:t>Provenance to Games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Gather </a:t>
            </a:r>
          </a:p>
          <a:p>
            <a:pPr lvl="2"/>
            <a:r>
              <a:rPr lang="en-US" dirty="0" smtClean="0"/>
              <a:t>Provenance Information</a:t>
            </a:r>
          </a:p>
          <a:p>
            <a:pPr lvl="2"/>
            <a:r>
              <a:rPr lang="en-US" dirty="0" smtClean="0"/>
              <a:t>Causal Relationships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10000"/>
            <a:ext cx="253510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://icdn.pro/images/en/g/o/go-to-previous-page-icone-3681-9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828800"/>
            <a:ext cx="1524000" cy="1524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600200"/>
            <a:ext cx="8858312" cy="471490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i="1" dirty="0" smtClean="0"/>
              <a:t>“Refers to the documented history of an art object, or the documentation of processes in a digital object’s life cycle”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/>
              <a:t>Provenance</a:t>
            </a:r>
            <a:endParaRPr kumimoji="0" lang="en-U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7463" y="2510181"/>
            <a:ext cx="7109075" cy="396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</a:t>
            </a:r>
          </a:p>
          <a:p>
            <a:pPr lvl="1"/>
            <a:r>
              <a:rPr lang="en-US" dirty="0" smtClean="0"/>
              <a:t>Objects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Activity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Events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Agent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NPCs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Player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Entity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</a:p>
          <a:p>
            <a:r>
              <a:rPr lang="en-US" dirty="0" smtClean="0"/>
              <a:t>Activity</a:t>
            </a:r>
          </a:p>
          <a:p>
            <a:pPr lvl="1"/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Events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Agent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NPCs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Player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4230</TotalTime>
  <Words>1364</Words>
  <Application>Microsoft Office PowerPoint</Application>
  <PresentationFormat>On-screen Show (4:3)</PresentationFormat>
  <Paragraphs>392</Paragraphs>
  <Slides>25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uff</vt:lpstr>
      <vt:lpstr>  Reinforcing Software Engineering Learning Through Provenance</vt:lpstr>
      <vt:lpstr>Motivation</vt:lpstr>
      <vt:lpstr>Motivation</vt:lpstr>
      <vt:lpstr>Serious Games  Software Engineering</vt:lpstr>
      <vt:lpstr>Motivation</vt:lpstr>
      <vt:lpstr>Previous Work</vt:lpstr>
      <vt:lpstr>Slide 7</vt:lpstr>
      <vt:lpstr>Provenance Gathering</vt:lpstr>
      <vt:lpstr>Provenance Gathering</vt:lpstr>
      <vt:lpstr>Provenance Gathering</vt:lpstr>
      <vt:lpstr>Goal</vt:lpstr>
      <vt:lpstr>Case of Study</vt:lpstr>
      <vt:lpstr>Case of Study</vt:lpstr>
      <vt:lpstr>Evaluation</vt:lpstr>
      <vt:lpstr>Experiment Plan</vt:lpstr>
      <vt:lpstr>Experiment</vt:lpstr>
      <vt:lpstr>Questionnaire</vt:lpstr>
      <vt:lpstr>Experiment Results</vt:lpstr>
      <vt:lpstr>Experiment Results</vt:lpstr>
      <vt:lpstr>Result Analysis</vt:lpstr>
      <vt:lpstr>Threats to Validity</vt:lpstr>
      <vt:lpstr>Conclusion</vt:lpstr>
      <vt:lpstr>Research Questions</vt:lpstr>
      <vt:lpstr>Future Work</vt:lpstr>
      <vt:lpstr>  Reinforcing Software Engineering Learning Through Provenance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398</cp:revision>
  <dcterms:created xsi:type="dcterms:W3CDTF">2013-06-14T18:42:43Z</dcterms:created>
  <dcterms:modified xsi:type="dcterms:W3CDTF">2014-09-09T20:13:01Z</dcterms:modified>
</cp:coreProperties>
</file>